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Bricolage Grotesque Extra Bold" panose="020B0600000101010101" charset="0"/>
      <p:regular r:id="rId8"/>
    </p:embeddedFont>
    <p:embeddedFont>
      <p:font typeface="Montserrat" panose="00000500000000000000" pitchFamily="2" charset="0"/>
      <p:regular r:id="rId9"/>
      <p:bold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7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6634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969419"/>
            <a:ext cx="59238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역행자 4·5·6장 핵심 발표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8923"/>
            <a:ext cx="450175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경영학전공 2022211213 강민승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53437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이 발표는 '역행자'의 핵심 개념인 유전자 오작동, 뇌 자동화, 그리고 역행자의 지식에 대해 다룹니다.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37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2345" y="520303"/>
            <a:ext cx="5094208" cy="591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역행자 4장: 유전자 오작동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62345" y="1395532"/>
            <a:ext cx="7819311" cy="1438513"/>
          </a:xfrm>
          <a:prstGeom prst="roundRect">
            <a:avLst>
              <a:gd name="adj" fmla="val 7628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Shape 2"/>
          <p:cNvSpPr/>
          <p:nvPr/>
        </p:nvSpPr>
        <p:spPr>
          <a:xfrm>
            <a:off x="639485" y="1395532"/>
            <a:ext cx="91440" cy="1438513"/>
          </a:xfrm>
          <a:prstGeom prst="roundRect">
            <a:avLst>
              <a:gd name="adj" fmla="val 86923"/>
            </a:avLst>
          </a:prstGeom>
          <a:solidFill>
            <a:srgbClr val="EEAEF6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942975" y="1607582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생존을 위한 진화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942975" y="2016681"/>
            <a:ext cx="7326630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우리의 뇌는 생존에 최적화되어 진화했습니다. 이는 즉각적인 보상과 위험 회피를 최우선으로 여기며, 장기적인 성장을 방해할 수 있습니다.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62345" y="3023235"/>
            <a:ext cx="7819311" cy="1438513"/>
          </a:xfrm>
          <a:prstGeom prst="roundRect">
            <a:avLst>
              <a:gd name="adj" fmla="val 7628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Shape 6"/>
          <p:cNvSpPr/>
          <p:nvPr/>
        </p:nvSpPr>
        <p:spPr>
          <a:xfrm>
            <a:off x="639485" y="3023235"/>
            <a:ext cx="91440" cy="1438513"/>
          </a:xfrm>
          <a:prstGeom prst="roundRect">
            <a:avLst>
              <a:gd name="adj" fmla="val 86923"/>
            </a:avLst>
          </a:prstGeom>
          <a:solidFill>
            <a:srgbClr val="EEAEF6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0" name="Text 7"/>
          <p:cNvSpPr/>
          <p:nvPr/>
        </p:nvSpPr>
        <p:spPr>
          <a:xfrm>
            <a:off x="942975" y="3235285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기본 설정의 함정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942975" y="3644384"/>
            <a:ext cx="7326630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안정성과 편안함을 추구하는 본능은 변화와 도전을 꺼리게 만듭니다. 이러한 '기본 설정'이 우리의 잠재력을 제한할 수 있습니다.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662345" y="4650938"/>
            <a:ext cx="7819311" cy="1438513"/>
          </a:xfrm>
          <a:prstGeom prst="roundRect">
            <a:avLst>
              <a:gd name="adj" fmla="val 7628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Shape 10"/>
          <p:cNvSpPr/>
          <p:nvPr/>
        </p:nvSpPr>
        <p:spPr>
          <a:xfrm>
            <a:off x="639485" y="4650938"/>
            <a:ext cx="91440" cy="1438513"/>
          </a:xfrm>
          <a:prstGeom prst="roundRect">
            <a:avLst>
              <a:gd name="adj" fmla="val 86923"/>
            </a:avLst>
          </a:prstGeom>
          <a:solidFill>
            <a:srgbClr val="EEAEF6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1"/>
          <p:cNvSpPr/>
          <p:nvPr/>
        </p:nvSpPr>
        <p:spPr>
          <a:xfrm>
            <a:off x="942975" y="4862989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오작동 인식 및 재설정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942975" y="5272088"/>
            <a:ext cx="7326630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역행자는 뇌의 이러한 '오작동'을 명확히 인식하고, 의식적인 노력을 통해 새로운 성장 중심의 사고방식으로 재설정합니다.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662345" y="6278642"/>
            <a:ext cx="7819311" cy="1438513"/>
          </a:xfrm>
          <a:prstGeom prst="roundRect">
            <a:avLst>
              <a:gd name="adj" fmla="val 7628"/>
            </a:avLst>
          </a:prstGeom>
          <a:solidFill>
            <a:srgbClr val="090E3F"/>
          </a:solidFill>
          <a:ln w="22860">
            <a:solidFill>
              <a:srgbClr val="41467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7" name="Shape 14"/>
          <p:cNvSpPr/>
          <p:nvPr/>
        </p:nvSpPr>
        <p:spPr>
          <a:xfrm>
            <a:off x="639485" y="6278642"/>
            <a:ext cx="91440" cy="1438513"/>
          </a:xfrm>
          <a:prstGeom prst="roundRect">
            <a:avLst>
              <a:gd name="adj" fmla="val 86923"/>
            </a:avLst>
          </a:prstGeom>
          <a:solidFill>
            <a:srgbClr val="EEAEF6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8" name="Text 15"/>
          <p:cNvSpPr/>
          <p:nvPr/>
        </p:nvSpPr>
        <p:spPr>
          <a:xfrm>
            <a:off x="942975" y="6490692"/>
            <a:ext cx="2365534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메타인지의 중요성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942975" y="6899791"/>
            <a:ext cx="7326630" cy="605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자신의 감정과 생각을 객관적으로 바라보는 메타인지 능력은 이러한 뇌의 오작동을 이해하고 통제하는 데 필수적입니다.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956" y="774383"/>
            <a:ext cx="5628918" cy="703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역행자 5장: 뇌 자동화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87956" y="1815703"/>
            <a:ext cx="7568089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성장은 단순한 의지가 아닌, 잘 설계된 시스템과 자동화된 습관에서 비롯됩니다. 뇌를 긍정적인 방향으로 자동화하는 전략을 살펴봅니다.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956" y="2789277"/>
            <a:ext cx="1125736" cy="135088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38839" y="3014424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22전략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138839" y="3501271"/>
            <a:ext cx="6217206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가장 중요한 '단 하나의 목표'에 모든 에너지를 집중하여 몰입합니다.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956" y="4140160"/>
            <a:ext cx="1125736" cy="165746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38839" y="4365308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오목 이론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138839" y="4852154"/>
            <a:ext cx="6217206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작고 꾸준한 반복적인 노력이 쌓여 거대한 차이를 만들어내는 복리 효과와 같습니다.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956" y="5797629"/>
            <a:ext cx="1125736" cy="1657469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38839" y="6022777"/>
            <a:ext cx="2814399" cy="351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루틴과 기록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138839" y="6509623"/>
            <a:ext cx="6217206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반복적인 루틴을 만들고 이를 기록함으로써 성장을 가속화하고 복리 구조를 구축합니다.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9696"/>
            <a:ext cx="61194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역행자 6장: 역행자의 지식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421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역행자는 지식을 단순한 정보가 아닌, 실제 행동과 결과로 이어지는 강력한 도구로 활용합니다.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60157"/>
            <a:ext cx="3048000" cy="188380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52707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기버 이론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761196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먼저 베풀고 나누는 사람이 결국 더 큰 가치를 얻게 됩니다.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3160157"/>
            <a:ext cx="3048119" cy="188380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125278" y="52707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확률 게임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4125278" y="5761196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감정에 휘둘리지 않고, 냉철하게 확률을 계산하여 합리적인 선택을 합니다.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3160157"/>
            <a:ext cx="3048119" cy="188380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56884" y="52707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장인 정신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456884" y="5761196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작은 성취들을 꾸준히 누적하여 강력한 정체성을 형성합니다.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3160157"/>
            <a:ext cx="3048119" cy="188380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788491" y="52707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DCE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실행력 레벨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0788491" y="5761196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빠르게 실행하고 피드백을 통해 기회를 선점합니다.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EEAEF6"/>
                </a:solidFill>
                <a:latin typeface="Bricolage Grotesque Extra Bold" pitchFamily="34" charset="0"/>
                <a:ea typeface="Bricolage Grotesque Extra Bold" pitchFamily="34" charset="-122"/>
                <a:cs typeface="Bricolage Grotesque Extra Bold" pitchFamily="34" charset="-120"/>
              </a:rPr>
              <a:t>결론: 설계된 성장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EAEF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기본값 인식:</a:t>
            </a: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뇌의 본능적인 오작동을 명확히 이해하고, 감정적인 자동 반응에서 벗어납니다.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551390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43799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시스템 구축:</a:t>
            </a: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의지력에만 의존하는 것이 아니라, 자동화된 시스템과 루틴을 통해 복리 성장을 이룹니다.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396734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091158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지식 활용:</a:t>
            </a: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기버 이론, 확률 게임, 장인 정신, 실행력을 적용하여 결과물을 극대화합니다.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4242078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역행자의 핵심은 '설계된 성장'입니다.</a:t>
            </a:r>
            <a:r>
              <a:rPr lang="en-US" sz="1600" dirty="0">
                <a:solidFill>
                  <a:srgbClr val="E5DCE6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이는 의식적인 노력과 전략적인 접근을 통해 자신의 잠재력을 최대한 발휘하는 과정입니다.</a:t>
            </a:r>
            <a:endParaRPr lang="en-US" sz="16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329</Words>
  <Application>Microsoft Office PowerPoint</Application>
  <PresentationFormat>사용자 지정</PresentationFormat>
  <Paragraphs>40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Montserrat</vt:lpstr>
      <vt:lpstr>Bricolage Grotesque Extra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강민승</cp:lastModifiedBy>
  <cp:revision>2</cp:revision>
  <dcterms:created xsi:type="dcterms:W3CDTF">2025-11-16T15:53:51Z</dcterms:created>
  <dcterms:modified xsi:type="dcterms:W3CDTF">2025-11-16T15:55:17Z</dcterms:modified>
</cp:coreProperties>
</file>